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5"/>
  </p:notesMasterIdLst>
  <p:sldIdLst>
    <p:sldId id="303" r:id="rId2"/>
    <p:sldId id="323" r:id="rId3"/>
    <p:sldId id="313" r:id="rId4"/>
    <p:sldId id="308" r:id="rId5"/>
    <p:sldId id="344" r:id="rId6"/>
    <p:sldId id="311" r:id="rId7"/>
    <p:sldId id="348" r:id="rId8"/>
    <p:sldId id="289" r:id="rId9"/>
    <p:sldId id="346" r:id="rId10"/>
    <p:sldId id="347" r:id="rId11"/>
    <p:sldId id="312" r:id="rId12"/>
    <p:sldId id="297" r:id="rId13"/>
    <p:sldId id="351" r:id="rId14"/>
    <p:sldId id="340" r:id="rId15"/>
    <p:sldId id="339" r:id="rId16"/>
    <p:sldId id="349" r:id="rId17"/>
    <p:sldId id="350" r:id="rId18"/>
    <p:sldId id="342" r:id="rId19"/>
    <p:sldId id="353" r:id="rId20"/>
    <p:sldId id="352" r:id="rId21"/>
    <p:sldId id="291" r:id="rId22"/>
    <p:sldId id="293" r:id="rId23"/>
    <p:sldId id="31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5CDE7"/>
    <a:srgbClr val="84ABD6"/>
    <a:srgbClr val="3C75B4"/>
    <a:srgbClr val="D6AD00"/>
    <a:srgbClr val="FFFF00"/>
    <a:srgbClr val="6600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32" autoAdjust="0"/>
    <p:restoredTop sz="94708" autoAdjust="0"/>
  </p:normalViewPr>
  <p:slideViewPr>
    <p:cSldViewPr>
      <p:cViewPr varScale="1">
        <p:scale>
          <a:sx n="56" d="100"/>
          <a:sy n="56" d="100"/>
        </p:scale>
        <p:origin x="-1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614F860-727A-4985-A782-97AFE328E7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93661-AA60-4890-B31E-BA52D74BD606}" type="slidenum">
              <a:rPr lang="en-US"/>
              <a:pPr/>
              <a:t>12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53EAAB-CA11-402D-A919-3F50DB93A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D15D6-B843-410E-BCF6-5759BEA45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18036-55BB-4366-AD4C-6D5F7A1DD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CF4C28-B71F-4EA5-AA18-C82017360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5C9E18-8DFF-415C-BBD8-E3BC86B3C3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 četiri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1141AB-9E99-480F-BFE0-C523EFEA1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C5DA7-229F-40A3-AFE7-44C9A473F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5AC78-3AD7-4FA7-AB05-1EB76B3BC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98F07-F877-4AA1-B16C-5E9F13417B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0FF28-3BC6-4C5B-B943-818D1407E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4E60A-F5C7-4FC4-8E18-007C956570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C4B53-FBD3-42B4-9DFF-783667A8A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14476-E0C9-4C29-A906-56C1AE6B2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F29D6-C2A3-48E0-B99D-A842EF5AB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905F01-353B-4E4A-8957-C1B58BD8F7C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88" r:id="rId12"/>
    <p:sldLayoutId id="2147483689" r:id="rId13"/>
    <p:sldLayoutId id="2147483690" r:id="rId14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gif"/><Relationship Id="rId7" Type="http://schemas.openxmlformats.org/officeDocument/2006/relationships/hyperlink" Target="http://www.kemija.org/index.php?option=com_content&amp;task=blogcategory&amp;id=26&amp;Itemid=60" TargetMode="External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hyperlink" Target="http://www.unizg.hr/" TargetMode="External"/><Relationship Id="rId4" Type="http://schemas.openxmlformats.org/officeDocument/2006/relationships/image" Target="../media/image5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 descr="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79879" name="WordArt 7"/>
          <p:cNvSpPr>
            <a:spLocks noChangeArrowheads="1" noChangeShapeType="1" noTextEdit="1"/>
          </p:cNvSpPr>
          <p:nvPr/>
        </p:nvSpPr>
        <p:spPr bwMode="auto">
          <a:xfrm>
            <a:off x="1116013" y="1628775"/>
            <a:ext cx="7488237" cy="2365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V  u  k  o  v  a  r</a:t>
            </a:r>
            <a:endParaRPr lang="hr-HR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79880" name="Picture 8" descr="66%20Do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0288" y="188913"/>
            <a:ext cx="1763712" cy="17367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785918" y="285728"/>
            <a:ext cx="5955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Ili je bolje ovako?</a:t>
            </a:r>
            <a:endParaRPr lang="hr-H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Rezervirano mjesto sadržaja 7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507206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zervirano mjesto sadržaja 8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19687" y="1071546"/>
            <a:ext cx="402431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zervirano mjesto sadržaja 9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5" y="4114800"/>
            <a:ext cx="40004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dna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lum bright="78000" contrast="72000"/>
          </a:blip>
          <a:srcRect/>
          <a:stretch>
            <a:fillRect/>
          </a:stretch>
        </p:blipFill>
        <p:spPr>
          <a:xfrm>
            <a:off x="0" y="0"/>
            <a:ext cx="10331450" cy="6858000"/>
          </a:xfrm>
          <a:noFill/>
          <a:ln/>
        </p:spPr>
      </p:pic>
      <p:pic>
        <p:nvPicPr>
          <p:cNvPr id="10650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404813"/>
            <a:ext cx="1247775" cy="1181100"/>
          </a:xfrm>
          <a:noFill/>
          <a:ln/>
        </p:spPr>
      </p:pic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0" y="1631950"/>
            <a:ext cx="6121400" cy="48320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800" dirty="0">
                <a:solidFill>
                  <a:srgbClr val="FF00FF"/>
                </a:solidFill>
                <a:latin typeface="Tahoma" pitchFamily="34" charset="0"/>
              </a:rPr>
              <a:t>Pri upisu za zanimanje </a:t>
            </a:r>
            <a:endParaRPr lang="sr-Cyrl-CS" sz="2800" dirty="0">
              <a:solidFill>
                <a:srgbClr val="FF00FF"/>
              </a:solidFill>
              <a:latin typeface="Tahoma" pitchFamily="34" charset="0"/>
            </a:endParaRPr>
          </a:p>
          <a:p>
            <a:r>
              <a:rPr lang="hr-HR" sz="2800" dirty="0">
                <a:solidFill>
                  <a:srgbClr val="FF00FF"/>
                </a:solidFill>
                <a:latin typeface="Tahoma" pitchFamily="34" charset="0"/>
              </a:rPr>
              <a:t>EKOLOŠKI TEHNIČAR </a:t>
            </a:r>
            <a:endParaRPr lang="sr-Cyrl-CS" sz="2800" dirty="0">
              <a:solidFill>
                <a:srgbClr val="FF00FF"/>
              </a:solidFill>
              <a:latin typeface="Tahoma" pitchFamily="34" charset="0"/>
            </a:endParaRPr>
          </a:p>
          <a:p>
            <a:r>
              <a:rPr lang="hr-HR" sz="2800" dirty="0">
                <a:solidFill>
                  <a:srgbClr val="FF00FF"/>
                </a:solidFill>
                <a:latin typeface="Tahoma" pitchFamily="34" charset="0"/>
              </a:rPr>
              <a:t>boduje se:</a:t>
            </a:r>
          </a:p>
          <a:p>
            <a:pPr>
              <a:buFontTx/>
              <a:buChar char="-"/>
            </a:pPr>
            <a:r>
              <a:rPr lang="hr-HR" sz="2800" dirty="0">
                <a:solidFill>
                  <a:srgbClr val="FF00FF"/>
                </a:solidFill>
                <a:latin typeface="Tahoma" pitchFamily="34" charset="0"/>
              </a:rPr>
              <a:t> opći uspjeh </a:t>
            </a:r>
            <a:r>
              <a:rPr lang="hr-HR" sz="2800" smtClean="0">
                <a:solidFill>
                  <a:srgbClr val="FF00FF"/>
                </a:solidFill>
                <a:latin typeface="Tahoma" pitchFamily="34" charset="0"/>
              </a:rPr>
              <a:t>od V. </a:t>
            </a:r>
            <a:r>
              <a:rPr lang="hr-HR" sz="2800" dirty="0" smtClean="0">
                <a:solidFill>
                  <a:srgbClr val="FF00FF"/>
                </a:solidFill>
                <a:latin typeface="Tahoma" pitchFamily="34" charset="0"/>
              </a:rPr>
              <a:t>do</a:t>
            </a:r>
            <a:r>
              <a:rPr lang="hr-HR" sz="2800" dirty="0" smtClean="0">
                <a:solidFill>
                  <a:srgbClr val="FF00FF"/>
                </a:solidFill>
                <a:latin typeface="Tahoma" pitchFamily="34" charset="0"/>
              </a:rPr>
              <a:t> </a:t>
            </a:r>
            <a:r>
              <a:rPr lang="hr-HR" sz="2800" dirty="0">
                <a:solidFill>
                  <a:srgbClr val="FF00FF"/>
                </a:solidFill>
                <a:latin typeface="Tahoma" pitchFamily="34" charset="0"/>
              </a:rPr>
              <a:t>VIII. razreda,</a:t>
            </a:r>
          </a:p>
          <a:p>
            <a:pPr>
              <a:buFontTx/>
              <a:buChar char="-"/>
            </a:pPr>
            <a:endParaRPr lang="hr-HR" sz="2800" dirty="0">
              <a:solidFill>
                <a:srgbClr val="FF00FF"/>
              </a:solidFill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hr-HR" sz="2800" dirty="0">
                <a:solidFill>
                  <a:srgbClr val="FF00FF"/>
                </a:solidFill>
                <a:latin typeface="Tahoma" pitchFamily="34" charset="0"/>
              </a:rPr>
              <a:t> te ocjene VII. i VIII. razreda iz   predmeta:</a:t>
            </a:r>
          </a:p>
          <a:p>
            <a:r>
              <a:rPr lang="hr-HR" sz="2800" dirty="0">
                <a:solidFill>
                  <a:srgbClr val="FF00FF"/>
                </a:solidFill>
                <a:latin typeface="Tahoma" pitchFamily="34" charset="0"/>
              </a:rPr>
              <a:t>Hrvatski </a:t>
            </a:r>
            <a:r>
              <a:rPr lang="hr-HR" sz="2800" dirty="0" smtClean="0">
                <a:solidFill>
                  <a:srgbClr val="FF00FF"/>
                </a:solidFill>
                <a:latin typeface="Tahoma" pitchFamily="34" charset="0"/>
              </a:rPr>
              <a:t>jezik      Geografija</a:t>
            </a:r>
          </a:p>
          <a:p>
            <a:r>
              <a:rPr lang="hr-HR" sz="2800" dirty="0" smtClean="0">
                <a:solidFill>
                  <a:srgbClr val="FF00FF"/>
                </a:solidFill>
                <a:latin typeface="Tahoma" pitchFamily="34" charset="0"/>
              </a:rPr>
              <a:t>Strani jezik          Kemija</a:t>
            </a:r>
            <a:endParaRPr lang="hr-HR" sz="2800" dirty="0">
              <a:solidFill>
                <a:srgbClr val="FF00FF"/>
              </a:solidFill>
              <a:latin typeface="Tahoma" pitchFamily="34" charset="0"/>
            </a:endParaRPr>
          </a:p>
          <a:p>
            <a:r>
              <a:rPr lang="hr-HR" sz="2800" dirty="0">
                <a:solidFill>
                  <a:srgbClr val="FF00FF"/>
                </a:solidFill>
                <a:latin typeface="Tahoma" pitchFamily="34" charset="0"/>
              </a:rPr>
              <a:t>Matematika</a:t>
            </a:r>
            <a:r>
              <a:rPr lang="sr-Cyrl-CS" sz="2800" dirty="0">
                <a:solidFill>
                  <a:srgbClr val="FF00FF"/>
                </a:solidFill>
                <a:latin typeface="Tahoma" pitchFamily="34" charset="0"/>
              </a:rPr>
              <a:t> </a:t>
            </a:r>
            <a:r>
              <a:rPr lang="hr-HR" sz="2800" dirty="0" smtClean="0">
                <a:solidFill>
                  <a:srgbClr val="FF00FF"/>
                </a:solidFill>
                <a:latin typeface="Tahoma" pitchFamily="34" charset="0"/>
              </a:rPr>
              <a:t>         Biologija</a:t>
            </a:r>
            <a:r>
              <a:rPr lang="en-GB" sz="2800" dirty="0" smtClean="0">
                <a:solidFill>
                  <a:srgbClr val="FF00FF"/>
                </a:solidFill>
                <a:latin typeface="Tahoma" pitchFamily="34" charset="0"/>
              </a:rPr>
              <a:t> </a:t>
            </a:r>
            <a:endParaRPr lang="hr-HR" sz="2800" dirty="0">
              <a:solidFill>
                <a:srgbClr val="FF00FF"/>
              </a:solidFill>
              <a:latin typeface="Tahoma" pitchFamily="34" charset="0"/>
            </a:endParaRPr>
          </a:p>
          <a:p>
            <a:endParaRPr lang="en-US" sz="2800" dirty="0">
              <a:solidFill>
                <a:srgbClr val="FF00FF"/>
              </a:solidFill>
              <a:latin typeface="Tahoma" pitchFamily="34" charset="0"/>
            </a:endParaRPr>
          </a:p>
        </p:txBody>
      </p:sp>
      <p:pic>
        <p:nvPicPr>
          <p:cNvPr id="5" name="Picture 18" descr="dna-rep-sma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0"/>
            <a:ext cx="498792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026"/>
          <p:cNvSpPr txBox="1">
            <a:spLocks noChangeArrowheads="1"/>
          </p:cNvSpPr>
          <p:nvPr/>
        </p:nvSpPr>
        <p:spPr bwMode="auto">
          <a:xfrm>
            <a:off x="0" y="0"/>
            <a:ext cx="399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hr-HR" sz="2800" b="1"/>
          </a:p>
        </p:txBody>
      </p:sp>
      <p:sp>
        <p:nvSpPr>
          <p:cNvPr id="70666" name="Rectangle 1034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hr-HR" sz="3600" b="1" dirty="0" smtClean="0">
                <a:solidFill>
                  <a:srgbClr val="9D00C2"/>
                </a:solidFill>
              </a:rPr>
              <a:t>Potrebna znanja i vještine stječu se kroz teoriju…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8" name="Rezervirano mjesto sadržaja 4" descr="C:\Users\Mira\Documents\mira\My Pictures\aktiv\Fotografija-0020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2000240"/>
            <a:ext cx="4571999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Picture 071"/>
          <p:cNvPicPr>
            <a:picLocks noChangeAspect="1" noChangeArrowheads="1"/>
          </p:cNvPicPr>
          <p:nvPr/>
        </p:nvPicPr>
        <p:blipFill>
          <a:blip r:embed="rId4" cstate="print">
            <a:lum bright="14000"/>
          </a:blip>
          <a:srcRect/>
          <a:stretch>
            <a:fillRect/>
          </a:stretch>
        </p:blipFill>
        <p:spPr bwMode="auto">
          <a:xfrm>
            <a:off x="4572000" y="2000240"/>
            <a:ext cx="4572000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kola\Desktop\slike\P10400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-36924"/>
            <a:ext cx="4500562" cy="3375422"/>
          </a:xfrm>
          <a:prstGeom prst="rect">
            <a:avLst/>
          </a:prstGeom>
          <a:noFill/>
        </p:spPr>
      </p:pic>
      <p:pic>
        <p:nvPicPr>
          <p:cNvPr id="12" name="Picture 3" descr="C:\Users\skola\Desktop\slike\P104008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5421"/>
            <a:ext cx="4643438" cy="3482579"/>
          </a:xfrm>
          <a:prstGeom prst="rect">
            <a:avLst/>
          </a:prstGeom>
          <a:noFill/>
        </p:spPr>
      </p:pic>
      <p:pic>
        <p:nvPicPr>
          <p:cNvPr id="13" name="Picture 4" descr="C:\Users\skola\Desktop\slike\P10400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49" y="3357562"/>
            <a:ext cx="4667251" cy="3500438"/>
          </a:xfrm>
          <a:prstGeom prst="rect">
            <a:avLst/>
          </a:prstGeom>
          <a:noFill/>
        </p:spPr>
      </p:pic>
      <p:pic>
        <p:nvPicPr>
          <p:cNvPr id="15" name="Rezervirano mjesto sadržaja 11" descr="C:\Users\Mira\Documents\mira\My Pictures\skola\DSC_0131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Naslov 1"/>
          <p:cNvSpPr>
            <a:spLocks noGrp="1"/>
          </p:cNvSpPr>
          <p:nvPr>
            <p:ph type="title" sz="quarter"/>
          </p:nvPr>
        </p:nvSpPr>
        <p:spPr>
          <a:xfrm>
            <a:off x="5000628" y="0"/>
            <a:ext cx="4143372" cy="1371600"/>
          </a:xfrm>
        </p:spPr>
        <p:txBody>
          <a:bodyPr/>
          <a:lstStyle/>
          <a:p>
            <a:r>
              <a:rPr lang="hr-HR" dirty="0" smtClean="0"/>
              <a:t>Terenske analize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F:\ekoloz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50074" cy="3571876"/>
          </a:xfrm>
          <a:prstGeom prst="rect">
            <a:avLst/>
          </a:prstGeom>
          <a:noFill/>
        </p:spPr>
      </p:pic>
      <p:pic>
        <p:nvPicPr>
          <p:cNvPr id="8" name="Rezervirano mjesto sadržaja 7" descr="C:\Users\Miletic\Pictures\oblici nastave\P1030323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Picture 0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3536157"/>
            <a:ext cx="4429124" cy="3321843"/>
          </a:xfrm>
          <a:prstGeom prst="rect">
            <a:avLst/>
          </a:prstGeom>
          <a:noFill/>
        </p:spPr>
      </p:pic>
      <p:sp>
        <p:nvSpPr>
          <p:cNvPr id="13" name="Naslov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5143504" cy="1142984"/>
          </a:xfrm>
        </p:spPr>
        <p:txBody>
          <a:bodyPr/>
          <a:lstStyle/>
          <a:p>
            <a:r>
              <a:rPr lang="hr-HR" sz="3200" b="1" dirty="0" smtClean="0"/>
              <a:t>Laboratorijsku </a:t>
            </a:r>
            <a:r>
              <a:rPr lang="hr-HR" sz="3200" b="1" dirty="0" err="1" smtClean="0"/>
              <a:t>praksu..</a:t>
            </a:r>
            <a:r>
              <a:rPr lang="hr-HR" sz="3200" b="1" dirty="0" smtClean="0"/>
              <a:t>. </a:t>
            </a:r>
            <a:r>
              <a:rPr lang="hr-HR" sz="3200" dirty="0"/>
              <a:t/>
            </a:r>
            <a:br>
              <a:rPr lang="hr-HR" sz="3200" dirty="0"/>
            </a:br>
            <a:endParaRPr lang="hr-HR" sz="3200" dirty="0"/>
          </a:p>
        </p:txBody>
      </p:sp>
      <p:pic>
        <p:nvPicPr>
          <p:cNvPr id="14" name="Picture 10" descr="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27698"/>
            <a:ext cx="4714877" cy="34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zervirano mjesto sadržaja 11" descr="C:\Users\Mira\Documents\mira\My Pictures\SAMSUNG C5212\2010\6\Fotografija-0028.jpg"/>
          <p:cNvPicPr>
            <a:picLocks noGrp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572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ezervirano mjesto sadržaja 13" descr="C:\Users\Mira\Documents\mira\My Pictures\aktiv\Fotografija-0019_e.jpg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572000" y="0"/>
            <a:ext cx="4572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aobljeni pravokutnik 12"/>
          <p:cNvSpPr/>
          <p:nvPr/>
        </p:nvSpPr>
        <p:spPr bwMode="auto">
          <a:xfrm>
            <a:off x="0" y="2500306"/>
            <a:ext cx="3143240" cy="78581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 satu biologije</a:t>
            </a:r>
          </a:p>
        </p:txBody>
      </p:sp>
      <p:sp>
        <p:nvSpPr>
          <p:cNvPr id="15" name="Zaobljeni pravokutnik 14"/>
          <p:cNvSpPr/>
          <p:nvPr/>
        </p:nvSpPr>
        <p:spPr bwMode="auto">
          <a:xfrm>
            <a:off x="4500562" y="0"/>
            <a:ext cx="4643438" cy="64291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 satu mikrobiologije</a:t>
            </a:r>
          </a:p>
        </p:txBody>
      </p:sp>
      <p:pic>
        <p:nvPicPr>
          <p:cNvPr id="16" name="Picture 28" descr="Picture 07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3214686"/>
            <a:ext cx="4857752" cy="3643314"/>
          </a:xfrm>
          <a:prstGeom prst="rect">
            <a:avLst/>
          </a:prstGeom>
          <a:noFill/>
        </p:spPr>
      </p:pic>
      <p:pic>
        <p:nvPicPr>
          <p:cNvPr id="17" name="Picture 7" descr="Picture 07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dr 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0"/>
            <a:ext cx="4643437" cy="3481387"/>
          </a:xfrm>
          <a:prstGeom prst="rect">
            <a:avLst/>
          </a:prstGeom>
          <a:noFill/>
        </p:spPr>
      </p:pic>
      <p:pic>
        <p:nvPicPr>
          <p:cNvPr id="8" name="Rezervirano mjesto sadržaja 10" descr="C:\Users\Mira\Documents\mira\My Pictures\aktiv\Picture 00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35771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Rezervirano mjesto sadržaja 8" descr="C:\Users\Miletic\Pictures\oblici nastave\P1030320.JPG"/>
          <p:cNvPicPr>
            <a:picLocks noGr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00438"/>
            <a:ext cx="435771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slov 1"/>
          <p:cNvSpPr>
            <a:spLocks noGrp="1"/>
          </p:cNvSpPr>
          <p:nvPr>
            <p:ph type="title" sz="quarter"/>
          </p:nvPr>
        </p:nvSpPr>
        <p:spPr>
          <a:xfrm>
            <a:off x="4572000" y="3500438"/>
            <a:ext cx="4572000" cy="3357562"/>
          </a:xfrm>
        </p:spPr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Brojni izleti u prirodu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adržaja 1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ezervirano mjesto sadržaja 6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0"/>
            <a:ext cx="492919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ezervirano mjesto sadržaja 10"/>
          <p:cNvPicPr>
            <a:picLocks noGr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14337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slov 1"/>
          <p:cNvSpPr>
            <a:spLocks noGrp="1"/>
          </p:cNvSpPr>
          <p:nvPr>
            <p:ph type="title" sz="quarter"/>
          </p:nvPr>
        </p:nvSpPr>
        <p:spPr>
          <a:xfrm>
            <a:off x="4214810" y="3643314"/>
            <a:ext cx="3786214" cy="2157418"/>
          </a:xfrm>
        </p:spPr>
        <p:txBody>
          <a:bodyPr/>
          <a:lstStyle/>
          <a:p>
            <a:r>
              <a:rPr lang="hr-HR" sz="5400" dirty="0" smtClean="0">
                <a:solidFill>
                  <a:srgbClr val="C00000"/>
                </a:solidFill>
              </a:rPr>
              <a:t>…posjete…</a:t>
            </a:r>
            <a:endParaRPr lang="hr-HR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4143372" cy="1371600"/>
          </a:xfrm>
        </p:spPr>
        <p:txBody>
          <a:bodyPr/>
          <a:lstStyle/>
          <a:p>
            <a:pPr algn="l"/>
            <a:r>
              <a:rPr lang="hr-HR" dirty="0" err="1" smtClean="0">
                <a:solidFill>
                  <a:srgbClr val="FF0000"/>
                </a:solidFill>
              </a:rPr>
              <a:t>Sudjelujemo</a:t>
            </a:r>
            <a:r>
              <a:rPr lang="hr-HR" b="1" dirty="0" err="1" smtClean="0">
                <a:solidFill>
                  <a:srgbClr val="FF0000"/>
                </a:solidFill>
              </a:rPr>
              <a:t>..</a:t>
            </a:r>
            <a:r>
              <a:rPr lang="hr-HR" b="1" dirty="0" smtClean="0">
                <a:solidFill>
                  <a:srgbClr val="FF0000"/>
                </a:solidFill>
              </a:rPr>
              <a:t>. 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Rezervirano mjesto sadržaja 4" descr="C:\Users\Mira\Documents\mira\My Pictures\slike s telefona\tn.jp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429124" y="0"/>
            <a:ext cx="471487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okutnik 7"/>
          <p:cNvSpPr/>
          <p:nvPr/>
        </p:nvSpPr>
        <p:spPr bwMode="auto">
          <a:xfrm>
            <a:off x="5000596" y="0"/>
            <a:ext cx="4143404" cy="857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Natjecanje</a:t>
            </a:r>
            <a:r>
              <a:rPr kumimoji="0" lang="hr-H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ekoloških tehničara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ravokutnik 6"/>
          <p:cNvSpPr/>
          <p:nvPr/>
        </p:nvSpPr>
        <p:spPr bwMode="auto">
          <a:xfrm>
            <a:off x="1071538" y="3500438"/>
            <a:ext cx="2071702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Ružičkini</a:t>
            </a: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dani</a:t>
            </a:r>
          </a:p>
        </p:txBody>
      </p:sp>
      <p:pic>
        <p:nvPicPr>
          <p:cNvPr id="12" name="Picture 13" descr="ilok 2007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714876" y="3786191"/>
            <a:ext cx="442912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5357818" y="5857892"/>
            <a:ext cx="3786182" cy="642918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</a:rPr>
              <a:t>Eko kviz lijepa naša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14" name="Picture 14" descr="HPIM01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714876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zervirano mjesto sadržaja 14"/>
          <p:cNvSpPr>
            <a:spLocks noGrp="1"/>
          </p:cNvSpPr>
          <p:nvPr>
            <p:ph sz="quarter" idx="1"/>
          </p:nvPr>
        </p:nvSpPr>
        <p:spPr>
          <a:xfrm>
            <a:off x="0" y="6215082"/>
            <a:ext cx="4038600" cy="642918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</a:rPr>
              <a:t>Dani kruha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168962" name="Picture 2" descr="F:\ruzicka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9530" y="1033417"/>
            <a:ext cx="4381032" cy="30194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uild="p"/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…slobodne aktivnosti…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Rezervirano mjesto sadržaja 4" descr="C:\Documents and Settings\korisnik\Local Settings\Temp\Temporary Directory 10 for attachments_2011_02_08.zip\Fotografija-002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9290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2" name="Picture 2" descr="C:\Users\skola\Desktop\djur\sl akt\P10400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3116"/>
            <a:ext cx="4260860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1028" descr="PI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3925" y="1079500"/>
            <a:ext cx="4675188" cy="4752975"/>
          </a:xfrm>
          <a:prstGeom prst="rect">
            <a:avLst/>
          </a:prstGeom>
          <a:noFill/>
        </p:spPr>
      </p:pic>
      <p:sp>
        <p:nvSpPr>
          <p:cNvPr id="150533" name="AutoShape 1029"/>
          <p:cNvSpPr>
            <a:spLocks noChangeArrowheads="1"/>
          </p:cNvSpPr>
          <p:nvPr/>
        </p:nvSpPr>
        <p:spPr bwMode="auto">
          <a:xfrm>
            <a:off x="1116013" y="0"/>
            <a:ext cx="6840537" cy="6858000"/>
          </a:xfrm>
          <a:custGeom>
            <a:avLst/>
            <a:gdLst>
              <a:gd name="G0" fmla="+- 3389 0 0"/>
              <a:gd name="G1" fmla="+- 21600 0 3389"/>
              <a:gd name="G2" fmla="+- 21600 0 338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89" y="10800"/>
                </a:moveTo>
                <a:cubicBezTo>
                  <a:pt x="3389" y="14893"/>
                  <a:pt x="6707" y="18211"/>
                  <a:pt x="10800" y="18211"/>
                </a:cubicBezTo>
                <a:cubicBezTo>
                  <a:pt x="14893" y="18211"/>
                  <a:pt x="18211" y="14893"/>
                  <a:pt x="18211" y="10800"/>
                </a:cubicBezTo>
                <a:cubicBezTo>
                  <a:pt x="18211" y="6707"/>
                  <a:pt x="14893" y="3389"/>
                  <a:pt x="10800" y="3389"/>
                </a:cubicBezTo>
                <a:cubicBezTo>
                  <a:pt x="6707" y="3389"/>
                  <a:pt x="3389" y="6707"/>
                  <a:pt x="3389" y="10800"/>
                </a:cubicBezTo>
                <a:close/>
              </a:path>
            </a:pathLst>
          </a:custGeom>
          <a:solidFill>
            <a:srgbClr val="252595"/>
          </a:soli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/>
          </a:p>
        </p:txBody>
      </p:sp>
      <p:sp>
        <p:nvSpPr>
          <p:cNvPr id="150534" name="WordArt 1030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5761038" cy="6308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71373"/>
              </a:avLst>
            </a:prstTxWarp>
          </a:bodyPr>
          <a:lstStyle/>
          <a:p>
            <a:pPr algn="ctr"/>
            <a:r>
              <a:rPr lang="hr-HR" sz="4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TEHNIČKA ŠKOLA NIKOLE TESLE</a:t>
            </a:r>
          </a:p>
        </p:txBody>
      </p:sp>
      <p:sp>
        <p:nvSpPr>
          <p:cNvPr id="150536" name="WordArt 1032"/>
          <p:cNvSpPr>
            <a:spLocks noChangeArrowheads="1" noChangeShapeType="1" noTextEdit="1"/>
          </p:cNvSpPr>
          <p:nvPr/>
        </p:nvSpPr>
        <p:spPr bwMode="auto">
          <a:xfrm>
            <a:off x="2989263" y="5832475"/>
            <a:ext cx="3240087" cy="719138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ahoma"/>
                <a:ea typeface="Tahoma"/>
                <a:cs typeface="Tahoma"/>
              </a:rPr>
              <a:t>VUKOVAR</a:t>
            </a:r>
          </a:p>
        </p:txBody>
      </p:sp>
      <p:sp>
        <p:nvSpPr>
          <p:cNvPr id="150537" name="Text Box 1033"/>
          <p:cNvSpPr txBox="1">
            <a:spLocks noChangeArrowheads="1"/>
          </p:cNvSpPr>
          <p:nvPr/>
        </p:nvSpPr>
        <p:spPr bwMode="auto">
          <a:xfrm>
            <a:off x="7775575" y="4508500"/>
            <a:ext cx="13684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r-HR" sz="1400" b="1"/>
              <a:t>ELEKTRO-</a:t>
            </a:r>
          </a:p>
          <a:p>
            <a:pPr eaLnBrk="1" hangingPunct="1">
              <a:spcBef>
                <a:spcPct val="50000"/>
              </a:spcBef>
            </a:pPr>
            <a:r>
              <a:rPr lang="hr-HR" sz="1400" b="1"/>
              <a:t>TEHNIKA</a:t>
            </a:r>
          </a:p>
        </p:txBody>
      </p:sp>
      <p:sp>
        <p:nvSpPr>
          <p:cNvPr id="150538" name="Text Box 1034"/>
          <p:cNvSpPr txBox="1">
            <a:spLocks noChangeArrowheads="1"/>
          </p:cNvSpPr>
          <p:nvPr/>
        </p:nvSpPr>
        <p:spPr bwMode="auto">
          <a:xfrm>
            <a:off x="0" y="4581525"/>
            <a:ext cx="169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r-HR" sz="1400" b="1"/>
              <a:t>STROJARSVO</a:t>
            </a:r>
          </a:p>
        </p:txBody>
      </p:sp>
      <p:sp>
        <p:nvSpPr>
          <p:cNvPr id="150539" name="Text Box 1035"/>
          <p:cNvSpPr txBox="1">
            <a:spLocks noChangeArrowheads="1"/>
          </p:cNvSpPr>
          <p:nvPr/>
        </p:nvSpPr>
        <p:spPr bwMode="auto">
          <a:xfrm>
            <a:off x="611188" y="5516563"/>
            <a:ext cx="1512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r-HR" sz="1400" b="1"/>
              <a:t>EKOLOGIJA</a:t>
            </a:r>
          </a:p>
        </p:txBody>
      </p:sp>
      <p:sp>
        <p:nvSpPr>
          <p:cNvPr id="150540" name="Text Box 1036"/>
          <p:cNvSpPr txBox="1">
            <a:spLocks noChangeArrowheads="1"/>
          </p:cNvSpPr>
          <p:nvPr/>
        </p:nvSpPr>
        <p:spPr bwMode="auto">
          <a:xfrm>
            <a:off x="3657600" y="3962400"/>
            <a:ext cx="23764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r-HR" sz="14000">
                <a:sym typeface="Webdings" pitchFamily="18" charset="2"/>
              </a:rPr>
              <a:t></a:t>
            </a:r>
          </a:p>
        </p:txBody>
      </p:sp>
      <p:sp>
        <p:nvSpPr>
          <p:cNvPr id="150542" name="Text Box 1038"/>
          <p:cNvSpPr txBox="1">
            <a:spLocks noChangeArrowheads="1"/>
          </p:cNvSpPr>
          <p:nvPr/>
        </p:nvSpPr>
        <p:spPr bwMode="auto">
          <a:xfrm>
            <a:off x="6805613" y="3960813"/>
            <a:ext cx="1006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r-HR" sz="6600">
                <a:latin typeface="Webdings" pitchFamily="18" charset="2"/>
              </a:rPr>
              <a:t>~</a:t>
            </a:r>
          </a:p>
        </p:txBody>
      </p:sp>
      <p:graphicFrame>
        <p:nvGraphicFramePr>
          <p:cNvPr id="150543" name="Object 1039"/>
          <p:cNvGraphicFramePr>
            <a:graphicFrameLocks noChangeAspect="1"/>
          </p:cNvGraphicFramePr>
          <p:nvPr/>
        </p:nvGraphicFramePr>
        <p:xfrm>
          <a:off x="6372225" y="4968875"/>
          <a:ext cx="425450" cy="1008063"/>
        </p:xfrm>
        <a:graphic>
          <a:graphicData uri="http://schemas.openxmlformats.org/presentationml/2006/ole">
            <p:oleObj spid="_x0000_s150543" name="Bitmap Image" r:id="rId4" imgW="380852" imgH="762106" progId="PBrush">
              <p:embed/>
            </p:oleObj>
          </a:graphicData>
        </a:graphic>
      </p:graphicFrame>
      <p:graphicFrame>
        <p:nvGraphicFramePr>
          <p:cNvPr id="150544" name="Object 1040"/>
          <p:cNvGraphicFramePr>
            <a:graphicFrameLocks noChangeAspect="1"/>
          </p:cNvGraphicFramePr>
          <p:nvPr/>
        </p:nvGraphicFramePr>
        <p:xfrm>
          <a:off x="2106613" y="5040313"/>
          <a:ext cx="709612" cy="792162"/>
        </p:xfrm>
        <a:graphic>
          <a:graphicData uri="http://schemas.openxmlformats.org/presentationml/2006/ole">
            <p:oleObj spid="_x0000_s150544" name="Bitmap Image" r:id="rId5" imgW="504762" imgH="666667" progId="PBrush">
              <p:embed/>
            </p:oleObj>
          </a:graphicData>
        </a:graphic>
      </p:graphicFrame>
      <p:grpSp>
        <p:nvGrpSpPr>
          <p:cNvPr id="150545" name="Group 1041"/>
          <p:cNvGrpSpPr>
            <a:grpSpLocks/>
          </p:cNvGrpSpPr>
          <p:nvPr/>
        </p:nvGrpSpPr>
        <p:grpSpPr bwMode="auto">
          <a:xfrm>
            <a:off x="1260475" y="3887788"/>
            <a:ext cx="1079500" cy="1274762"/>
            <a:chOff x="975" y="2341"/>
            <a:chExt cx="680" cy="803"/>
          </a:xfrm>
        </p:grpSpPr>
        <p:sp>
          <p:nvSpPr>
            <p:cNvPr id="150546" name="Text Box 1042"/>
            <p:cNvSpPr txBox="1">
              <a:spLocks noChangeArrowheads="1"/>
            </p:cNvSpPr>
            <p:nvPr/>
          </p:nvSpPr>
          <p:spPr bwMode="auto">
            <a:xfrm>
              <a:off x="975" y="2341"/>
              <a:ext cx="499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r-HR" sz="5400">
                  <a:latin typeface="Wingdings" pitchFamily="2" charset="2"/>
                </a:rPr>
                <a:t>R</a:t>
              </a:r>
            </a:p>
          </p:txBody>
        </p:sp>
        <p:sp>
          <p:nvSpPr>
            <p:cNvPr id="150547" name="Text Box 1043"/>
            <p:cNvSpPr txBox="1">
              <a:spLocks noChangeArrowheads="1"/>
            </p:cNvSpPr>
            <p:nvPr/>
          </p:nvSpPr>
          <p:spPr bwMode="auto">
            <a:xfrm>
              <a:off x="1156" y="2568"/>
              <a:ext cx="499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r-HR" sz="5400">
                  <a:latin typeface="Wingdings" pitchFamily="2" charset="2"/>
                </a:rPr>
                <a:t>R</a:t>
              </a:r>
            </a:p>
          </p:txBody>
        </p:sp>
      </p:grpSp>
      <p:sp>
        <p:nvSpPr>
          <p:cNvPr id="150548" name="Text Box 1044"/>
          <p:cNvSpPr txBox="1">
            <a:spLocks noChangeArrowheads="1"/>
          </p:cNvSpPr>
          <p:nvPr/>
        </p:nvSpPr>
        <p:spPr bwMode="auto">
          <a:xfrm>
            <a:off x="3505200" y="4419600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r-HR" sz="3600" b="1">
                <a:latin typeface="Times New Roman" pitchFamily="18" charset="0"/>
              </a:rPr>
              <a:t>T=Wb/m</a:t>
            </a:r>
            <a:r>
              <a:rPr lang="hr-HR" sz="3600" b="1" baseline="30000">
                <a:latin typeface="Times New Roman" pitchFamily="18" charset="0"/>
              </a:rPr>
              <a:t>2</a:t>
            </a:r>
            <a:endParaRPr lang="hr-HR" sz="36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25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 autoUpdateAnimBg="0"/>
      <p:bldP spid="150534" grpId="0" animBg="1"/>
      <p:bldP spid="150536" grpId="0" animBg="1"/>
      <p:bldP spid="150537" grpId="0" autoUpdateAnimBg="0"/>
      <p:bldP spid="150538" grpId="0" autoUpdateAnimBg="0"/>
      <p:bldP spid="150539" grpId="0" autoUpdateAnimBg="0"/>
      <p:bldP spid="150540" grpId="0" autoUpdateAnimBg="0"/>
      <p:bldP spid="150542" grpId="0" autoUpdateAnimBg="0"/>
      <p:bldP spid="15054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Akcije, razvijanje</a:t>
            </a:r>
            <a:br>
              <a:rPr lang="hr-HR" b="1" dirty="0" smtClean="0">
                <a:solidFill>
                  <a:srgbClr val="C00000"/>
                </a:solidFill>
              </a:rPr>
            </a:br>
            <a:r>
              <a:rPr lang="hr-HR" b="1" dirty="0" smtClean="0">
                <a:solidFill>
                  <a:srgbClr val="C00000"/>
                </a:solidFill>
              </a:rPr>
              <a:t> ekološke </a:t>
            </a:r>
            <a:r>
              <a:rPr lang="hr-HR" b="1" dirty="0" err="1" smtClean="0">
                <a:solidFill>
                  <a:srgbClr val="C00000"/>
                </a:solidFill>
              </a:rPr>
              <a:t>svijesti..</a:t>
            </a:r>
            <a:r>
              <a:rPr lang="hr-HR" b="1" dirty="0" smtClean="0">
                <a:solidFill>
                  <a:srgbClr val="C00000"/>
                </a:solidFill>
              </a:rPr>
              <a:t>.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7" name="Rezervirano mjesto sadržaja 7" descr="C:\Users\Mira\Documents\mira\My Pictures\slike s telefona\Fotografija-005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4786313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6" name="Picture 2" descr="C:\Users\skola\Desktop\slike\P10003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4357686" cy="4929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1714480" y="0"/>
            <a:ext cx="6529390" cy="1643050"/>
          </a:xfrm>
          <a:prstGeom prst="wedgeEllipseCallout">
            <a:avLst>
              <a:gd name="adj1" fmla="val -17028"/>
              <a:gd name="adj2" fmla="val 78782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hr-HR" sz="2800" dirty="0" smtClean="0">
                <a:solidFill>
                  <a:srgbClr val="FF0000"/>
                </a:solidFill>
              </a:rPr>
              <a:t>Koje su mogućnosti nakon uspješno položene državne mature i obrane završnog rada?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1125" y="2732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r-HR"/>
          </a:p>
        </p:txBody>
      </p:sp>
      <p:pic>
        <p:nvPicPr>
          <p:cNvPr id="63494" name="Picture 6" descr="hemformul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2057400"/>
          </a:xfrm>
          <a:prstGeom prst="rect">
            <a:avLst/>
          </a:prstGeom>
          <a:noFill/>
        </p:spPr>
      </p:pic>
      <p:pic>
        <p:nvPicPr>
          <p:cNvPr id="63497" name="Picture 9" descr="atom455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39075" y="228600"/>
            <a:ext cx="1304925" cy="1304925"/>
          </a:xfrm>
          <a:noFill/>
          <a:ln/>
        </p:spPr>
      </p:pic>
      <p:pic>
        <p:nvPicPr>
          <p:cNvPr id="63504" name="Picture 16" descr="rotasp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5437188"/>
            <a:ext cx="1530350" cy="1420812"/>
          </a:xfrm>
          <a:prstGeom prst="rect">
            <a:avLst/>
          </a:prstGeom>
          <a:noFill/>
        </p:spPr>
      </p:pic>
      <p:pic>
        <p:nvPicPr>
          <p:cNvPr id="63508" name="Picture 20" descr="slika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00200"/>
            <a:ext cx="8893175" cy="1371600"/>
          </a:xfrm>
          <a:prstGeom prst="rect">
            <a:avLst/>
          </a:prstGeom>
          <a:noFill/>
        </p:spPr>
      </p:pic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457200" y="2922588"/>
            <a:ext cx="83883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hr-HR" sz="2800">
              <a:solidFill>
                <a:srgbClr val="2716A6"/>
              </a:solidFill>
            </a:endParaRPr>
          </a:p>
          <a:p>
            <a:pPr eaLnBrk="1" hangingPunct="1"/>
            <a:r>
              <a:rPr lang="hr-HR" sz="2800">
                <a:solidFill>
                  <a:srgbClr val="2716A6"/>
                </a:solidFill>
              </a:rPr>
              <a:t>nastaviti obrazovanje na prirodoslovnim fakultetima:  - medicina</a:t>
            </a:r>
            <a:r>
              <a:rPr lang="sr-Cyrl-CS" sz="2800">
                <a:solidFill>
                  <a:srgbClr val="2716A6"/>
                </a:solidFill>
              </a:rPr>
              <a:t>                                    - </a:t>
            </a:r>
            <a:r>
              <a:rPr lang="hr-HR" sz="2800">
                <a:solidFill>
                  <a:srgbClr val="2716A6"/>
                </a:solidFill>
              </a:rPr>
              <a:t>farmacija</a:t>
            </a:r>
          </a:p>
          <a:p>
            <a:pPr algn="r" eaLnBrk="1" hangingPunct="1"/>
            <a:r>
              <a:rPr lang="hr-HR" sz="2800">
                <a:solidFill>
                  <a:srgbClr val="2716A6"/>
                </a:solidFill>
              </a:rPr>
              <a:t>                      </a:t>
            </a:r>
            <a:r>
              <a:rPr lang="sr-Cyrl-CS" sz="2800">
                <a:solidFill>
                  <a:srgbClr val="2716A6"/>
                </a:solidFill>
              </a:rPr>
              <a:t>                  </a:t>
            </a:r>
            <a:r>
              <a:rPr lang="hr-HR" sz="2800">
                <a:solidFill>
                  <a:srgbClr val="2716A6"/>
                </a:solidFill>
              </a:rPr>
              <a:t>- veterina</a:t>
            </a:r>
            <a:r>
              <a:rPr lang="en-GB" sz="2800">
                <a:solidFill>
                  <a:srgbClr val="2716A6"/>
                </a:solidFill>
                <a:hlinkClick r:id="rId7"/>
              </a:rPr>
              <a:t> </a:t>
            </a:r>
            <a:endParaRPr lang="hr-HR" sz="2800">
              <a:solidFill>
                <a:srgbClr val="2716A6"/>
              </a:solidFill>
            </a:endParaRPr>
          </a:p>
          <a:p>
            <a:pPr algn="r" eaLnBrk="1" hangingPunct="1"/>
            <a:r>
              <a:rPr lang="en-GB" sz="2800">
                <a:solidFill>
                  <a:srgbClr val="2716A6"/>
                </a:solidFill>
              </a:rPr>
              <a:t> </a:t>
            </a:r>
            <a:r>
              <a:rPr lang="hr-HR" sz="2800">
                <a:solidFill>
                  <a:srgbClr val="2716A6"/>
                </a:solidFill>
              </a:rPr>
              <a:t>                      </a:t>
            </a:r>
            <a:r>
              <a:rPr lang="sr-Cyrl-CS" sz="2800">
                <a:solidFill>
                  <a:srgbClr val="2716A6"/>
                </a:solidFill>
              </a:rPr>
              <a:t>                  </a:t>
            </a:r>
            <a:r>
              <a:rPr lang="hr-HR" sz="2800">
                <a:solidFill>
                  <a:srgbClr val="2716A6"/>
                </a:solidFill>
              </a:rPr>
              <a:t> - kemija</a:t>
            </a:r>
          </a:p>
          <a:p>
            <a:pPr algn="r" eaLnBrk="1" hangingPunct="1"/>
            <a:r>
              <a:rPr lang="hr-HR" sz="2800">
                <a:solidFill>
                  <a:srgbClr val="2716A6"/>
                </a:solidFill>
              </a:rPr>
              <a:t>                       </a:t>
            </a:r>
            <a:r>
              <a:rPr lang="sr-Cyrl-CS" sz="2800">
                <a:solidFill>
                  <a:srgbClr val="2716A6"/>
                </a:solidFill>
              </a:rPr>
              <a:t>                 </a:t>
            </a:r>
            <a:r>
              <a:rPr lang="hr-HR" sz="2800">
                <a:solidFill>
                  <a:srgbClr val="2716A6"/>
                </a:solidFill>
              </a:rPr>
              <a:t>- biologija</a:t>
            </a:r>
          </a:p>
          <a:p>
            <a:pPr algn="r" eaLnBrk="1" hangingPunct="1"/>
            <a:r>
              <a:rPr lang="hr-HR" sz="2800">
                <a:solidFill>
                  <a:srgbClr val="2716A6"/>
                </a:solidFill>
              </a:rPr>
              <a:t>                       </a:t>
            </a:r>
            <a:r>
              <a:rPr lang="sr-Cyrl-CS" sz="2800">
                <a:solidFill>
                  <a:srgbClr val="2716A6"/>
                </a:solidFill>
              </a:rPr>
              <a:t>   </a:t>
            </a:r>
            <a:r>
              <a:rPr lang="hr-HR" sz="2800">
                <a:solidFill>
                  <a:srgbClr val="2716A6"/>
                </a:solidFill>
              </a:rPr>
              <a:t> </a:t>
            </a:r>
            <a:r>
              <a:rPr lang="sr-Cyrl-CS" sz="2800">
                <a:solidFill>
                  <a:srgbClr val="2716A6"/>
                </a:solidFill>
              </a:rPr>
              <a:t>             </a:t>
            </a:r>
            <a:r>
              <a:rPr lang="hr-HR" sz="2800">
                <a:solidFill>
                  <a:srgbClr val="2716A6"/>
                </a:solidFill>
              </a:rPr>
              <a:t>- ekologija </a:t>
            </a:r>
            <a:endParaRPr lang="sr-Cyrl-CS" sz="2800">
              <a:solidFill>
                <a:srgbClr val="2716A6"/>
              </a:solidFill>
            </a:endParaRPr>
          </a:p>
          <a:p>
            <a:pPr algn="r" eaLnBrk="1" hangingPunct="1"/>
            <a:r>
              <a:rPr lang="sr-Cyrl-CS" sz="2800">
                <a:solidFill>
                  <a:srgbClr val="2716A6"/>
                </a:solidFill>
              </a:rPr>
              <a:t>                                 - </a:t>
            </a:r>
            <a:r>
              <a:rPr lang="hr-HR" sz="2800">
                <a:solidFill>
                  <a:srgbClr val="2716A6"/>
                </a:solidFill>
              </a:rPr>
              <a:t>prehrambena </a:t>
            </a:r>
          </a:p>
          <a:p>
            <a:pPr algn="r" eaLnBrk="1" hangingPunct="1"/>
            <a:r>
              <a:rPr lang="hr-HR" sz="2800">
                <a:solidFill>
                  <a:srgbClr val="2716A6"/>
                </a:solidFill>
              </a:rPr>
              <a:t>                                    tehnologija</a:t>
            </a:r>
            <a:r>
              <a:rPr lang="sr-Cyrl-CS" sz="2800">
                <a:solidFill>
                  <a:srgbClr val="2716A6"/>
                </a:solidFill>
              </a:rPr>
              <a:t>...</a:t>
            </a:r>
            <a:endParaRPr lang="hr-HR" sz="2800">
              <a:solidFill>
                <a:srgbClr val="2716A6"/>
              </a:solidFill>
            </a:endParaRPr>
          </a:p>
        </p:txBody>
      </p:sp>
      <p:pic>
        <p:nvPicPr>
          <p:cNvPr id="63512" name="Picture 24" descr="pic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191000"/>
            <a:ext cx="3186113" cy="2382838"/>
          </a:xfrm>
          <a:prstGeom prst="rect">
            <a:avLst/>
          </a:prstGeom>
          <a:noFill/>
        </p:spPr>
      </p:pic>
      <p:sp>
        <p:nvSpPr>
          <p:cNvPr id="63513" name="AutoShape 25"/>
          <p:cNvSpPr>
            <a:spLocks noChangeArrowheads="1"/>
          </p:cNvSpPr>
          <p:nvPr/>
        </p:nvSpPr>
        <p:spPr bwMode="auto">
          <a:xfrm>
            <a:off x="0" y="5638800"/>
            <a:ext cx="1944688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r-HR" sz="2800"/>
              <a:t>posao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75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509" grpId="0" autoUpdateAnimBg="0"/>
      <p:bldP spid="6351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179388" y="260350"/>
            <a:ext cx="2952750" cy="503238"/>
          </a:xfrm>
          <a:prstGeom prst="wedgeRoundRectCallout">
            <a:avLst>
              <a:gd name="adj1" fmla="val 213"/>
              <a:gd name="adj2" fmla="val 106468"/>
              <a:gd name="adj3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hr-HR" sz="2800">
                <a:solidFill>
                  <a:srgbClr val="CC00FF"/>
                </a:solidFill>
              </a:rPr>
              <a:t>Gdje?</a:t>
            </a:r>
          </a:p>
        </p:txBody>
      </p:sp>
      <p:pic>
        <p:nvPicPr>
          <p:cNvPr id="12" name="Content Placeholder 11" descr="laboratorij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549275"/>
            <a:ext cx="1524000" cy="1524000"/>
          </a:xfrm>
          <a:noFill/>
          <a:ln/>
        </p:spPr>
      </p:pic>
      <p:pic>
        <p:nvPicPr>
          <p:cNvPr id="9" name="Content Placeholder 8" descr="bot_laboratorij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924175"/>
            <a:ext cx="4032250" cy="3600450"/>
          </a:xfrm>
          <a:noFill/>
          <a:ln/>
        </p:spPr>
      </p:pic>
      <p:pic>
        <p:nvPicPr>
          <p:cNvPr id="11" name="Content Placeholder 10" descr="AnalizaTla1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867400" y="692150"/>
            <a:ext cx="2925763" cy="2187575"/>
          </a:xfrm>
          <a:noFill/>
          <a:ln/>
        </p:spPr>
      </p:pic>
      <p:sp>
        <p:nvSpPr>
          <p:cNvPr id="65572" name="Rectangle 36"/>
          <p:cNvSpPr>
            <a:spLocks noChangeArrowheads="1"/>
          </p:cNvSpPr>
          <p:nvPr/>
        </p:nvSpPr>
        <p:spPr bwMode="auto">
          <a:xfrm>
            <a:off x="250825" y="1052513"/>
            <a:ext cx="45370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r-HR" sz="28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ustanovama koje se bave proizvodnjom, prodajom, skladištenjem namirnica, analizom vode, zraka i tla</a:t>
            </a:r>
            <a:endParaRPr lang="en-US" sz="280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87" name="Text Box 51"/>
          <p:cNvSpPr txBox="1">
            <a:spLocks noChangeArrowheads="1"/>
          </p:cNvSpPr>
          <p:nvPr/>
        </p:nvSpPr>
        <p:spPr bwMode="auto">
          <a:xfrm>
            <a:off x="4427538" y="3141663"/>
            <a:ext cx="31686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r-HR" sz="2800">
                <a:solidFill>
                  <a:srgbClr val="0066FF"/>
                </a:solidFill>
              </a:rPr>
              <a:t>ili nadziranjem zaštićenih dijelova prirode, parkova prirode i nacionalnih parkova</a:t>
            </a:r>
            <a:endParaRPr lang="en-US" sz="2800">
              <a:solidFill>
                <a:srgbClr val="0066FF"/>
              </a:solidFill>
            </a:endParaRPr>
          </a:p>
        </p:txBody>
      </p:sp>
      <p:pic>
        <p:nvPicPr>
          <p:cNvPr id="10" name="Content Placeholder 9" descr="11787167101871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372225" y="4554538"/>
            <a:ext cx="2771775" cy="23034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 autoUpdateAnimBg="0"/>
      <p:bldP spid="65572" grpId="0"/>
      <p:bldP spid="655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b="1">
                <a:solidFill>
                  <a:srgbClr val="6600CC"/>
                </a:solidFill>
                <a:effectLst/>
              </a:rPr>
              <a:t>Zapitajte se svaki dan: </a:t>
            </a:r>
            <a:r>
              <a:rPr lang="en-US" sz="4000" b="1" i="1">
                <a:solidFill>
                  <a:srgbClr val="6600CC"/>
                </a:solidFill>
                <a:effectLst/>
              </a:rPr>
              <a:t>Što sam danas učinio za zaštitu okoliša?</a:t>
            </a:r>
            <a:r>
              <a:rPr lang="en-US" sz="4000"/>
              <a:t> </a:t>
            </a:r>
          </a:p>
        </p:txBody>
      </p:sp>
      <p:pic>
        <p:nvPicPr>
          <p:cNvPr id="126981" name="Picture 5" descr="recikl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943100"/>
            <a:ext cx="6408738" cy="47815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026" descr="vukovar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377950"/>
            <a:ext cx="6408738" cy="4673600"/>
          </a:xfrm>
          <a:noFill/>
          <a:ln/>
        </p:spPr>
      </p:pic>
      <p:sp>
        <p:nvSpPr>
          <p:cNvPr id="107524" name="Text Box 1028"/>
          <p:cNvSpPr txBox="1">
            <a:spLocks noChangeArrowheads="1"/>
          </p:cNvSpPr>
          <p:nvPr/>
        </p:nvSpPr>
        <p:spPr bwMode="auto">
          <a:xfrm rot="20576733">
            <a:off x="1483683" y="4708803"/>
            <a:ext cx="2001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r-HR" b="1" dirty="0">
                <a:solidFill>
                  <a:srgbClr val="6600CC"/>
                </a:solidFill>
              </a:rPr>
              <a:t>Put </a:t>
            </a:r>
            <a:r>
              <a:rPr lang="hr-HR" b="1" dirty="0" smtClean="0">
                <a:solidFill>
                  <a:srgbClr val="6600CC"/>
                </a:solidFill>
              </a:rPr>
              <a:t>iz Vinkovaca</a:t>
            </a:r>
            <a:endParaRPr lang="hr-HR" b="1" dirty="0">
              <a:solidFill>
                <a:srgbClr val="6600CC"/>
              </a:solidFill>
            </a:endParaRPr>
          </a:p>
        </p:txBody>
      </p:sp>
      <p:sp>
        <p:nvSpPr>
          <p:cNvPr id="107526" name="Text Box 1030"/>
          <p:cNvSpPr txBox="1">
            <a:spLocks noChangeArrowheads="1"/>
          </p:cNvSpPr>
          <p:nvPr/>
        </p:nvSpPr>
        <p:spPr bwMode="auto">
          <a:xfrm rot="-402949">
            <a:off x="4211638" y="3141663"/>
            <a:ext cx="153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r-HR" sz="2400" b="1">
                <a:solidFill>
                  <a:srgbClr val="0000CC"/>
                </a:solidFill>
              </a:rPr>
              <a:t>ŠKOLA</a:t>
            </a:r>
          </a:p>
        </p:txBody>
      </p:sp>
      <p:sp>
        <p:nvSpPr>
          <p:cNvPr id="107527" name="Text Box 1031"/>
          <p:cNvSpPr txBox="1">
            <a:spLocks noChangeArrowheads="1"/>
          </p:cNvSpPr>
          <p:nvPr/>
        </p:nvSpPr>
        <p:spPr bwMode="auto">
          <a:xfrm rot="-385235">
            <a:off x="3851275" y="2847975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r-HR" b="1">
                <a:solidFill>
                  <a:srgbClr val="0066FF"/>
                </a:solidFill>
              </a:rPr>
              <a:t>BOROVO NASELJE</a:t>
            </a:r>
          </a:p>
        </p:txBody>
      </p:sp>
      <p:sp>
        <p:nvSpPr>
          <p:cNvPr id="107528" name="Rectangle 1032"/>
          <p:cNvSpPr>
            <a:spLocks noChangeArrowheads="1"/>
          </p:cNvSpPr>
          <p:nvPr/>
        </p:nvSpPr>
        <p:spPr bwMode="auto">
          <a:xfrm>
            <a:off x="1066800" y="685800"/>
            <a:ext cx="364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r-HR" sz="2800" b="1">
                <a:solidFill>
                  <a:srgbClr val="0000CC"/>
                </a:solidFill>
              </a:rPr>
              <a:t>Kako doći do škole?</a:t>
            </a:r>
            <a:endParaRPr lang="en-GB" sz="2800" b="1">
              <a:solidFill>
                <a:srgbClr val="0000CC"/>
              </a:solidFill>
            </a:endParaRPr>
          </a:p>
        </p:txBody>
      </p:sp>
      <p:pic>
        <p:nvPicPr>
          <p:cNvPr id="107531" name="Picture 1035" descr="det3any3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2314575" cy="11160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8 0.11666 C 0.11945 0.12106 0.1224 0.12083 0.13282 0.11666 C 0.13594 0.11551 0.14219 0.1125 0.14219 0.1125 C 0.1566 0.11898 0.14827 0.1162 0.16719 0.11875 C 0.17483 0.12222 0.18264 0.12407 0.19063 0.125 C 0.20417 0.12662 0.23125 0.12916 0.23125 0.12916 C 0.24532 0.13541 0.25677 0.1375 0.27188 0.13958 C 0.29184 0.14629 0.31511 0.13564 0.33438 0.12708 C 0.33907 0.12083 0.34306 0.11944 0.34844 0.11458 C 0.3408 0.0993 0.32379 0.09953 0.3125 0.08958 C 0.30556 0.07569 0.29636 0.08055 0.28282 0.07916 C 0.28108 0.07222 0.28108 0.06458 0.27813 0.05833 C 0.27726 0.05648 0.26563 0.05463 0.26407 0.05416 C 0.26563 0.04213 0.26354 0.04097 0.27188 0.03541 C 0.27483 0.03356 0.28125 0.03125 0.28125 0.03125 C 0.2875 0.01852 0.30191 0.02083 0.3125 0.01875 C 0.32118 0.01689 0.33247 0.01157 0.34063 0.01041 C 0.35782 0.00787 0.37483 0.00625 0.39219 0.00625 " pathEditMode="relative" ptsTypes="fffffffffffffffffA">
                                      <p:cBhvr>
                                        <p:cTn id="42" dur="2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  <p:bldP spid="107526" grpId="0" autoUpdateAnimBg="0"/>
      <p:bldP spid="107527" grpId="0" autoUpdateAnimBg="0"/>
      <p:bldP spid="10752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026"/>
          <p:cNvSpPr txBox="1">
            <a:spLocks noChangeArrowheads="1"/>
          </p:cNvSpPr>
          <p:nvPr/>
        </p:nvSpPr>
        <p:spPr bwMode="auto">
          <a:xfrm>
            <a:off x="500034" y="0"/>
            <a:ext cx="8424862" cy="954107"/>
          </a:xfrm>
          <a:prstGeom prst="rect">
            <a:avLst/>
          </a:prstGeom>
          <a:solidFill>
            <a:srgbClr val="28D47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r-HR" sz="2800" b="1" dirty="0"/>
              <a:t>Područje rada: </a:t>
            </a:r>
            <a:r>
              <a:rPr lang="hr-HR" sz="2800" b="1" dirty="0" smtClean="0"/>
              <a:t>GEOLOGIJA, RUDARSTVO, NAFTA I KEMIJSKA TEHNOLOGIJA</a:t>
            </a:r>
            <a:endParaRPr lang="hr-HR" sz="2800" b="1" dirty="0"/>
          </a:p>
        </p:txBody>
      </p:sp>
      <p:pic>
        <p:nvPicPr>
          <p:cNvPr id="98310" name="Picture 1030" descr="drv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1935163" cy="1919287"/>
          </a:xfrm>
          <a:prstGeom prst="rect">
            <a:avLst/>
          </a:prstGeom>
          <a:noFill/>
        </p:spPr>
      </p:pic>
      <p:pic>
        <p:nvPicPr>
          <p:cNvPr id="98324" name="Picture 1044" descr="IIaEK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114800"/>
            <a:ext cx="3617912" cy="2713038"/>
          </a:xfrm>
          <a:noFill/>
          <a:ln/>
        </p:spPr>
      </p:pic>
      <p:pic>
        <p:nvPicPr>
          <p:cNvPr id="98327" name="Picture 1047" descr="III a EK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46700" y="3857628"/>
            <a:ext cx="3797300" cy="2847975"/>
          </a:xfrm>
          <a:noFill/>
          <a:ln/>
        </p:spPr>
      </p:pic>
      <p:sp>
        <p:nvSpPr>
          <p:cNvPr id="98318" name="Text Box 1038"/>
          <p:cNvSpPr txBox="1">
            <a:spLocks noChangeArrowheads="1"/>
          </p:cNvSpPr>
          <p:nvPr/>
        </p:nvSpPr>
        <p:spPr bwMode="auto">
          <a:xfrm>
            <a:off x="971550" y="3357563"/>
            <a:ext cx="324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r-HR" sz="2800" b="1">
                <a:solidFill>
                  <a:srgbClr val="FF0000"/>
                </a:solidFill>
              </a:rPr>
              <a:t>Ekološki tehničar</a:t>
            </a:r>
          </a:p>
        </p:txBody>
      </p:sp>
      <p:sp>
        <p:nvSpPr>
          <p:cNvPr id="98323" name="Text Box 1043"/>
          <p:cNvSpPr txBox="1">
            <a:spLocks noChangeArrowheads="1"/>
          </p:cNvSpPr>
          <p:nvPr/>
        </p:nvSpPr>
        <p:spPr bwMode="auto">
          <a:xfrm>
            <a:off x="2285984" y="1571612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r-HR" sz="2800" b="1" dirty="0">
                <a:solidFill>
                  <a:srgbClr val="6600CC"/>
                </a:solidFill>
              </a:rPr>
              <a:t>Zanimanje: </a:t>
            </a:r>
          </a:p>
        </p:txBody>
      </p:sp>
      <p:pic>
        <p:nvPicPr>
          <p:cNvPr id="98331" name="Picture 1051" descr="I a  EK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86380" y="1000108"/>
            <a:ext cx="3722687" cy="2792412"/>
          </a:xfrm>
          <a:noFill/>
          <a:ln/>
        </p:spPr>
      </p:pic>
      <p:sp>
        <p:nvSpPr>
          <p:cNvPr id="98336" name="WordArt 1056"/>
          <p:cNvSpPr>
            <a:spLocks noChangeArrowheads="1" noChangeShapeType="1" noTextEdit="1"/>
          </p:cNvSpPr>
          <p:nvPr/>
        </p:nvSpPr>
        <p:spPr bwMode="auto">
          <a:xfrm>
            <a:off x="2428860" y="2285992"/>
            <a:ext cx="2519363" cy="10080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hr-HR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BUDUĆNOSTI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83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 autoUpdateAnimBg="0"/>
      <p:bldP spid="98318" grpId="0" autoUpdateAnimBg="0"/>
      <p:bldP spid="98323" grpId="0" autoUpdateAnimBg="0"/>
      <p:bldP spid="983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EKOLOGIJA?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14876" y="3714752"/>
            <a:ext cx="4429124" cy="3143248"/>
          </a:xfrm>
        </p:spPr>
        <p:txBody>
          <a:bodyPr/>
          <a:lstStyle/>
          <a:p>
            <a:pPr>
              <a:buNone/>
            </a:pPr>
            <a:r>
              <a:rPr lang="hr-HR" dirty="0"/>
              <a:t>Ekologija pokušava </a:t>
            </a:r>
            <a:r>
              <a:rPr lang="hr-HR" dirty="0" smtClean="0"/>
              <a:t> pronaći </a:t>
            </a:r>
            <a:r>
              <a:rPr lang="hr-HR" dirty="0"/>
              <a:t>odgovor i rješenje brojnim problemima </a:t>
            </a:r>
            <a:r>
              <a:rPr lang="hr-HR" dirty="0" smtClean="0"/>
              <a:t>u okolišu</a:t>
            </a:r>
          </a:p>
          <a:p>
            <a:pPr>
              <a:buNone/>
            </a:pPr>
            <a:r>
              <a:rPr lang="hr-HR" dirty="0" smtClean="0"/>
              <a:t> </a:t>
            </a:r>
          </a:p>
        </p:txBody>
      </p:sp>
      <p:pic>
        <p:nvPicPr>
          <p:cNvPr id="5" name="Slika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521494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1"/>
            <a:ext cx="47148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92150"/>
            <a:ext cx="8066088" cy="5184775"/>
          </a:xfrm>
        </p:spPr>
        <p:txBody>
          <a:bodyPr/>
          <a:lstStyle/>
          <a:p>
            <a:r>
              <a:rPr lang="hr-HR" sz="8000">
                <a:solidFill>
                  <a:schemeClr val="accent2"/>
                </a:solidFill>
              </a:rPr>
              <a:t>Koji su razlozi  upisa za EKOLOŠKOG TEHNIČARA?</a:t>
            </a:r>
            <a:endParaRPr lang="en-US" sz="8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800" dirty="0" smtClean="0">
                <a:solidFill>
                  <a:srgbClr val="7030A0"/>
                </a:solidFill>
              </a:rPr>
              <a:t>EKOLOG</a:t>
            </a:r>
            <a:endParaRPr lang="hr-HR" sz="8800" dirty="0">
              <a:solidFill>
                <a:srgbClr val="7030A0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00034" y="2967334"/>
            <a:ext cx="8215370" cy="258532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Aharoni" pitchFamily="2" charset="-79"/>
              </a:rPr>
              <a:t>ZANIMANJE</a:t>
            </a:r>
          </a:p>
          <a:p>
            <a:pPr algn="ctr"/>
            <a:r>
              <a:rPr lang="hr-HR" sz="5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Aharoni" pitchFamily="2" charset="-79"/>
              </a:rPr>
              <a:t>  TREĆEG</a:t>
            </a:r>
          </a:p>
          <a:p>
            <a:pPr algn="ctr"/>
            <a:r>
              <a:rPr lang="hr-HR" sz="5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Aharoni" pitchFamily="2" charset="-79"/>
              </a:rPr>
              <a:t> TISUĆLJEĆA</a:t>
            </a:r>
            <a:endParaRPr lang="hr-HR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4" name="Picture 14" descr="III a EKT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1456" name="AutoShape 16"/>
          <p:cNvSpPr>
            <a:spLocks noChangeArrowheads="1"/>
          </p:cNvSpPr>
          <p:nvPr/>
        </p:nvSpPr>
        <p:spPr bwMode="auto">
          <a:xfrm>
            <a:off x="5003800" y="0"/>
            <a:ext cx="4140200" cy="1700213"/>
          </a:xfrm>
          <a:prstGeom prst="cloudCallout">
            <a:avLst>
              <a:gd name="adj1" fmla="val -46241"/>
              <a:gd name="adj2" fmla="val 554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717550" lvl="4" eaLnBrk="1" hangingPunct="1">
              <a:spcBef>
                <a:spcPct val="20000"/>
              </a:spcBef>
            </a:pPr>
            <a:r>
              <a:rPr lang="sr-Cyrl-CS" sz="3200" b="1">
                <a:solidFill>
                  <a:srgbClr val="6600CC"/>
                </a:solidFill>
              </a:rPr>
              <a:t>...</a:t>
            </a:r>
            <a:r>
              <a:rPr lang="hr-HR" sz="3200" b="1">
                <a:solidFill>
                  <a:srgbClr val="6600CC"/>
                </a:solidFill>
              </a:rPr>
              <a:t>mladi ekolozi</a:t>
            </a:r>
            <a:r>
              <a:rPr lang="en-US" sz="3200" b="1">
                <a:solidFill>
                  <a:srgbClr val="6600CC"/>
                </a:solidFill>
              </a:rPr>
              <a:t>!!!</a:t>
            </a:r>
            <a:r>
              <a:rPr lang="en-US" b="1">
                <a:solidFill>
                  <a:srgbClr val="6600CC"/>
                </a:solidFill>
              </a:rPr>
              <a:t> </a:t>
            </a:r>
          </a:p>
          <a:p>
            <a:pPr algn="ctr" eaLnBrk="1" hangingPunct="1"/>
            <a:endParaRPr lang="en-US" b="1">
              <a:solidFill>
                <a:srgbClr val="6600CC"/>
              </a:solidFill>
            </a:endParaRPr>
          </a:p>
        </p:txBody>
      </p:sp>
      <p:sp>
        <p:nvSpPr>
          <p:cNvPr id="61457" name="AutoShape 17"/>
          <p:cNvSpPr>
            <a:spLocks noChangeArrowheads="1"/>
          </p:cNvSpPr>
          <p:nvPr/>
        </p:nvSpPr>
        <p:spPr bwMode="auto">
          <a:xfrm>
            <a:off x="0" y="3644900"/>
            <a:ext cx="9144000" cy="302418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r-HR" sz="3200" b="1">
                <a:solidFill>
                  <a:srgbClr val="6600CC"/>
                </a:solidFill>
                <a:latin typeface="Tahoma" pitchFamily="34" charset="0"/>
              </a:rPr>
              <a:t>Mi ne želimo ostati pasivni promatrači,</a:t>
            </a:r>
          </a:p>
          <a:p>
            <a:pPr algn="ctr" eaLnBrk="1" hangingPunct="1"/>
            <a:r>
              <a:rPr lang="hr-HR" sz="3200" b="1">
                <a:solidFill>
                  <a:srgbClr val="6600CC"/>
                </a:solidFill>
                <a:latin typeface="Tahoma" pitchFamily="34" charset="0"/>
              </a:rPr>
              <a:t> želimo da nam i djeca zdravo žive!</a:t>
            </a:r>
            <a:endParaRPr lang="en-US" sz="3200" b="1">
              <a:solidFill>
                <a:srgbClr val="6600CC"/>
              </a:solidFill>
              <a:latin typeface="Tahoma" pitchFamily="34" charset="0"/>
            </a:endParaRPr>
          </a:p>
          <a:p>
            <a:pPr algn="ctr" eaLnBrk="1" hangingPunct="1"/>
            <a:endParaRPr lang="en-US" sz="3200" b="1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6" grpId="0" animBg="1"/>
      <p:bldP spid="61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zervirano mjesto sadržaja 11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218728" cy="269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ezervirano mjesto sadržaja 12"/>
          <p:cNvPicPr>
            <a:picLocks noGr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455812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ezervirano mjesto sadržaja 13"/>
          <p:cNvPicPr>
            <a:picLocks noGr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4357686" cy="29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avokutnik 14"/>
          <p:cNvSpPr/>
          <p:nvPr/>
        </p:nvSpPr>
        <p:spPr>
          <a:xfrm>
            <a:off x="5715008" y="4272677"/>
            <a:ext cx="29546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Možemo</a:t>
            </a:r>
          </a:p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li dalje</a:t>
            </a:r>
          </a:p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ovako?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2355</TotalTime>
  <Words>283</Words>
  <Application>Microsoft PowerPoint</Application>
  <PresentationFormat>Prikaz na zaslonu (4:3)</PresentationFormat>
  <Paragraphs>73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5" baseType="lpstr">
      <vt:lpstr>Textured</vt:lpstr>
      <vt:lpstr>Bitmap Image</vt:lpstr>
      <vt:lpstr>Slajd 1</vt:lpstr>
      <vt:lpstr>Slajd 2</vt:lpstr>
      <vt:lpstr>Slajd 3</vt:lpstr>
      <vt:lpstr>Slajd 4</vt:lpstr>
      <vt:lpstr>ŠTO JE EKOLOGIJA?  </vt:lpstr>
      <vt:lpstr>Koji su razlozi  upisa za EKOLOŠKOG TEHNIČARA?</vt:lpstr>
      <vt:lpstr>EKOLOG</vt:lpstr>
      <vt:lpstr>Slajd 8</vt:lpstr>
      <vt:lpstr>Slajd 9</vt:lpstr>
      <vt:lpstr>Slajd 10</vt:lpstr>
      <vt:lpstr>Slajd 11</vt:lpstr>
      <vt:lpstr>Slajd 12</vt:lpstr>
      <vt:lpstr>Terenske analize</vt:lpstr>
      <vt:lpstr>Laboratorijsku praksu...  </vt:lpstr>
      <vt:lpstr>Slajd 15</vt:lpstr>
      <vt:lpstr>Brojni izleti u prirodu </vt:lpstr>
      <vt:lpstr>…posjete…</vt:lpstr>
      <vt:lpstr>Sudjelujemo... </vt:lpstr>
      <vt:lpstr>…slobodne aktivnosti…</vt:lpstr>
      <vt:lpstr>Akcije, razvijanje  ekološke svijesti...</vt:lpstr>
      <vt:lpstr>Slajd 21</vt:lpstr>
      <vt:lpstr>Slajd 22</vt:lpstr>
      <vt:lpstr>Zapitajte se svaki dan: Što sam danas učinio za zaštitu okoliša?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mira</dc:creator>
  <cp:lastModifiedBy>Mira</cp:lastModifiedBy>
  <cp:revision>117</cp:revision>
  <dcterms:created xsi:type="dcterms:W3CDTF">2006-02-21T19:05:14Z</dcterms:created>
  <dcterms:modified xsi:type="dcterms:W3CDTF">2013-06-02T19:38:31Z</dcterms:modified>
</cp:coreProperties>
</file>